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89" r:id="rId3"/>
    <p:sldId id="297" r:id="rId4"/>
    <p:sldId id="298" r:id="rId5"/>
    <p:sldId id="299" r:id="rId6"/>
    <p:sldId id="314" r:id="rId7"/>
    <p:sldId id="300" r:id="rId8"/>
    <p:sldId id="301" r:id="rId9"/>
    <p:sldId id="304" r:id="rId10"/>
    <p:sldId id="302" r:id="rId11"/>
    <p:sldId id="305" r:id="rId12"/>
    <p:sldId id="303" r:id="rId13"/>
    <p:sldId id="307" r:id="rId14"/>
    <p:sldId id="308" r:id="rId15"/>
    <p:sldId id="310" r:id="rId16"/>
    <p:sldId id="309" r:id="rId17"/>
    <p:sldId id="311" r:id="rId18"/>
    <p:sldId id="306" r:id="rId19"/>
    <p:sldId id="312" r:id="rId20"/>
    <p:sldId id="313" r:id="rId21"/>
    <p:sldId id="315" r:id="rId22"/>
    <p:sldId id="27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1F1"/>
    <a:srgbClr val="CC99FF"/>
    <a:srgbClr val="C5E0B4"/>
    <a:srgbClr val="1ECEBC"/>
    <a:srgbClr val="ED7D31"/>
    <a:srgbClr val="FFC000"/>
    <a:srgbClr val="8895B5"/>
    <a:srgbClr val="E9EFFB"/>
    <a:srgbClr val="B0A8E0"/>
    <a:srgbClr val="616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E7556-0BB4-48C3-B585-5EA2A12D810B}" v="202" dt="2022-11-05T12:39:54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2864" y="3961385"/>
            <a:ext cx="3546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2017182007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 김우빈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2018182013 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박동규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2020182044 </a:t>
            </a:r>
            <a:r>
              <a:rPr lang="ko-KR" altLang="en-US" sz="2000" dirty="0" err="1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황석주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440636"/>
            <a:ext cx="1219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rgbClr val="616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i="1" dirty="0">
                <a:solidFill>
                  <a:prstClr val="white"/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5521 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60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2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65463" y="1027743"/>
            <a:ext cx="11843657" cy="5503686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C1707D-4C23-96BE-41AE-9CC7AAAB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0" y="1357451"/>
            <a:ext cx="3912817" cy="2737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09F73-06D6-2505-54FF-ED96E475F950}"/>
              </a:ext>
            </a:extLst>
          </p:cNvPr>
          <p:cNvSpPr txBox="1"/>
          <p:nvPr/>
        </p:nvSpPr>
        <p:spPr>
          <a:xfrm>
            <a:off x="5909489" y="2173347"/>
            <a:ext cx="5238518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맵 구조 예시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6~7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방들은 전부 상당히 어두운 상태이다</a:t>
            </a:r>
            <a:r>
              <a:rPr lang="en-US" altLang="ko-KR" sz="1050" dirty="0"/>
              <a:t>. (</a:t>
            </a:r>
            <a:r>
              <a:rPr lang="ko-KR" altLang="en-US" sz="1050" dirty="0"/>
              <a:t>시간대 기준 약 새벽</a:t>
            </a:r>
            <a:r>
              <a:rPr lang="en-US" altLang="ko-KR" sz="1050" dirty="0"/>
              <a:t>2</a:t>
            </a:r>
            <a:r>
              <a:rPr lang="ko-KR" altLang="en-US" sz="1050" dirty="0"/>
              <a:t>시 느낌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피아노방 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sz="1050" dirty="0"/>
              <a:t>숲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3"/>
            </a:pPr>
            <a:r>
              <a:rPr lang="ko-KR" altLang="en-US" sz="1050" dirty="0" err="1"/>
              <a:t>복도방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4"/>
            </a:pPr>
            <a:r>
              <a:rPr lang="ko-KR" altLang="en-US" sz="1050" dirty="0"/>
              <a:t>큐브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5.   </a:t>
            </a:r>
            <a:r>
              <a:rPr lang="ko-KR" altLang="en-US" sz="1050" dirty="0"/>
              <a:t>교실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6"/>
            </a:pPr>
            <a:r>
              <a:rPr lang="ko-KR" altLang="en-US" sz="1050" dirty="0"/>
              <a:t>방송실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ACD3CF-8914-8A14-17A0-B5B92072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60" y="4094925"/>
            <a:ext cx="3912817" cy="22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403A3143-5277-AFB3-6B47-658FF77C7C84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2157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413196" y="2607861"/>
            <a:ext cx="5903530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생명칩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술래가 아닌 플레이어는 생명칩을 가지고 게임을 시작한다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생명칩은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돌아다니면서 할 수 있는 미니게임에서 획득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생명칩이 없는 플레이어는 제한적인 플레이만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술래는 생명칩을 플레이어를 잡아 생명칩을 회수한다</a:t>
            </a:r>
            <a:r>
              <a:rPr lang="en-US" altLang="ko-KR" sz="1200" dirty="0"/>
              <a:t>. 11</a:t>
            </a:r>
            <a:r>
              <a:rPr lang="ko-KR" altLang="en-US" sz="1200" dirty="0"/>
              <a:t>개 이상 회수하면 술래 승리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F040D-79CA-6C4C-885D-472BDE69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0" y="2358930"/>
            <a:ext cx="4612101" cy="2595727"/>
          </a:xfrm>
          <a:prstGeom prst="rect">
            <a:avLst/>
          </a:prstGeom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0BB79E13-F8E1-46A0-68CE-0D18C66B0BDF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1982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963044" y="2059623"/>
            <a:ext cx="54089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도어</a:t>
            </a:r>
            <a:r>
              <a:rPr lang="en-US" altLang="ko-KR" sz="2000" dirty="0"/>
              <a:t>(</a:t>
            </a:r>
            <a:r>
              <a:rPr lang="ko-KR" altLang="en-US" sz="2000" dirty="0"/>
              <a:t>문</a:t>
            </a:r>
            <a:r>
              <a:rPr lang="en-US" altLang="ko-KR" sz="2000" dirty="0"/>
              <a:t>)&gt;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방을 오가는 통로마다 문이 존재함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생명칩을 보유한 플레이어 또는 술래만 사용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특징</a:t>
            </a:r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문은 닫고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생존자가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설정할때는</a:t>
            </a:r>
            <a:r>
              <a:rPr lang="ko-KR" altLang="en-US" sz="1200" dirty="0"/>
              <a:t> 문에 가까이 다가가 약 </a:t>
            </a:r>
            <a:r>
              <a:rPr lang="en-US" altLang="ko-KR" sz="1200" dirty="0"/>
              <a:t>3</a:t>
            </a:r>
            <a:r>
              <a:rPr lang="ko-KR" altLang="en-US" sz="1200" dirty="0"/>
              <a:t>초간 </a:t>
            </a:r>
            <a:r>
              <a:rPr lang="en-US" altLang="ko-KR" sz="1200" dirty="0"/>
              <a:t>e</a:t>
            </a:r>
            <a:r>
              <a:rPr lang="ko-KR" altLang="en-US" sz="1200" dirty="0"/>
              <a:t>키를 눌러야 잠김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도어의 잠금을 해제할 때 건너편에 경고음이 울림 </a:t>
            </a:r>
            <a:r>
              <a:rPr lang="en-US" altLang="ko-KR" sz="1200" dirty="0"/>
              <a:t>+ </a:t>
            </a:r>
            <a:r>
              <a:rPr lang="ko-KR" altLang="en-US" sz="1200" dirty="0"/>
              <a:t>술래의 </a:t>
            </a:r>
            <a:r>
              <a:rPr lang="ko-KR" altLang="en-US" sz="1200" dirty="0" err="1"/>
              <a:t>잠금해제</a:t>
            </a:r>
            <a:r>
              <a:rPr lang="ko-KR" altLang="en-US" sz="1200" dirty="0"/>
              <a:t> 시간은 </a:t>
            </a:r>
            <a:r>
              <a:rPr lang="en-US" altLang="ko-KR" sz="1200" dirty="0"/>
              <a:t>7</a:t>
            </a:r>
            <a:r>
              <a:rPr lang="ko-KR" altLang="en-US" sz="1200" dirty="0"/>
              <a:t>초로 설정됨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문을 </a:t>
            </a:r>
            <a:r>
              <a:rPr lang="ko-KR" altLang="en-US" sz="1200" dirty="0" err="1"/>
              <a:t>잠궈버릴수도</a:t>
            </a:r>
            <a:r>
              <a:rPr lang="ko-KR" altLang="en-US" sz="1200" dirty="0"/>
              <a:t> 있으나 </a:t>
            </a:r>
            <a:r>
              <a:rPr lang="ko-KR" altLang="en-US" sz="1200" dirty="0" err="1"/>
              <a:t>잠금해제와</a:t>
            </a:r>
            <a:r>
              <a:rPr lang="ko-KR" altLang="en-US" sz="1200" dirty="0"/>
              <a:t> 동일하게 </a:t>
            </a:r>
            <a:r>
              <a:rPr lang="en-US" altLang="ko-KR" sz="1200" dirty="0"/>
              <a:t>7</a:t>
            </a:r>
            <a:r>
              <a:rPr lang="ko-KR" altLang="en-US" sz="1200" dirty="0"/>
              <a:t>초가 걸림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8DBB41-38B2-6B6A-35FA-1B8C7C17C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2" y="2569261"/>
            <a:ext cx="4960012" cy="22739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모서리가 둥근 직사각형 42">
            <a:extLst>
              <a:ext uri="{FF2B5EF4-FFF2-40B4-BE49-F238E27FC236}">
                <a16:creationId xmlns:a16="http://schemas.microsoft.com/office/drawing/2014/main" id="{772CD132-8E6A-444F-92DB-73B6ED8CC371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964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103002" y="2888707"/>
            <a:ext cx="54089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수리도구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미니게임을 통하여 획득 가능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 err="1"/>
              <a:t>고장난</a:t>
            </a:r>
            <a:r>
              <a:rPr lang="ko-KR" altLang="en-US" sz="1400" dirty="0"/>
              <a:t> 전력장치를 수리하는데 중요한 역할을 한다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생명칩이 없는 유저도 사용 가능</a:t>
            </a:r>
            <a:r>
              <a:rPr lang="en-US" altLang="ko-KR" sz="1400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3733F9-A8E3-C313-B1E5-5290B732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9" y="2126191"/>
            <a:ext cx="2713719" cy="17851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201FA-CEF1-787A-91F6-19164B7A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8" y="3911295"/>
            <a:ext cx="2713719" cy="1761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C589F5-8D3B-6413-6F6C-2F801CF8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967" y="2126191"/>
            <a:ext cx="2923033" cy="17851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C338D9-E6BE-95A6-B78F-603B142A3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966" y="3911296"/>
            <a:ext cx="2923034" cy="1761355"/>
          </a:xfrm>
          <a:prstGeom prst="rect">
            <a:avLst/>
          </a:prstGeom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9E75FC98-38B8-6D9A-5881-FD0088E6AA5F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8831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370112" y="2480206"/>
            <a:ext cx="54089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전력장치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 err="1"/>
              <a:t>맵에</a:t>
            </a:r>
            <a:r>
              <a:rPr lang="ko-KR" altLang="en-US" sz="1050" dirty="0"/>
              <a:t> 존재하는 총 </a:t>
            </a:r>
            <a:r>
              <a:rPr lang="en-US" altLang="ko-KR" sz="1050" dirty="0"/>
              <a:t>4</a:t>
            </a:r>
            <a:r>
              <a:rPr lang="ko-KR" altLang="en-US" sz="1050" dirty="0"/>
              <a:t>개의 전력장치를 수리해야 탈출장치를 활성화 할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전력장치의 배전함은 생명칩을 보유한 플레이어가 열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 err="1"/>
              <a:t>열려있는</a:t>
            </a:r>
            <a:r>
              <a:rPr lang="ko-KR" altLang="en-US" sz="1050" dirty="0"/>
              <a:t> 배전함을 술래가 닫을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생명칩이 없는 플레이어는 </a:t>
            </a:r>
            <a:r>
              <a:rPr lang="ko-KR" altLang="en-US" sz="1050" dirty="0" err="1"/>
              <a:t>열려있는</a:t>
            </a:r>
            <a:r>
              <a:rPr lang="ko-KR" altLang="en-US" sz="1050" dirty="0"/>
              <a:t> 전력장치를 수리할 수 있으나 </a:t>
            </a:r>
            <a:r>
              <a:rPr lang="ko-KR" altLang="en-US" sz="1050" dirty="0" err="1"/>
              <a:t>닫혀있을</a:t>
            </a:r>
            <a:r>
              <a:rPr lang="ko-KR" altLang="en-US" sz="1050" dirty="0"/>
              <a:t> 경우에는 불가능하다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각 전력장치마다 </a:t>
            </a:r>
            <a:r>
              <a:rPr lang="ko-KR" altLang="en-US" sz="1050" dirty="0" err="1"/>
              <a:t>고장난</a:t>
            </a:r>
            <a:r>
              <a:rPr lang="ko-KR" altLang="en-US" sz="1050" dirty="0"/>
              <a:t> 부위가 다르기에 각각 사용되는 수리도구가 다르다</a:t>
            </a:r>
            <a:r>
              <a:rPr lang="en-US" altLang="ko-KR" sz="105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8BD53-3582-AAE0-4CF2-F16B643C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78" y="2350086"/>
            <a:ext cx="420624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11FEA9A8-A041-EE59-45B8-4F03A6F8B6F9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4918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4282440" y="2608589"/>
            <a:ext cx="74218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제단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술래가 된 플레이어는 제단을 활성화 해야 다른 생존자를 잡아 생명칩을 회수할 수 있다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제단에 생명칩을 일정 </a:t>
            </a:r>
            <a:r>
              <a:rPr lang="ko-KR" altLang="en-US" sz="1400" dirty="0" err="1"/>
              <a:t>갯</a:t>
            </a:r>
            <a:r>
              <a:rPr lang="ko-KR" altLang="en-US" sz="1400" dirty="0"/>
              <a:t> 수 이상 수집하면 술래가 승리한다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제단은 오로지 술래만 조작 가능하며 맵 중앙에 위치한다</a:t>
            </a:r>
            <a:r>
              <a:rPr lang="en-US" altLang="ko-KR" sz="1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A981D7-20FF-8983-29D5-DB59BC86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4" y="1967825"/>
            <a:ext cx="3282076" cy="328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8E86C595-F3D9-C06F-AA3D-3315D1DC6546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2786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480022"/>
            <a:ext cx="1083086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술래 스킬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dirty="0"/>
              <a:t>게임 플레이시 일정 시간이 지나면 스킬이 자동으로 개방된다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/>
              <a:t>종류</a:t>
            </a:r>
            <a:endParaRPr lang="en-US" altLang="ko-KR" sz="1600" dirty="0"/>
          </a:p>
          <a:p>
            <a:r>
              <a:rPr lang="en-US" altLang="ko-KR" sz="1600" dirty="0"/>
              <a:t>	1. </a:t>
            </a:r>
            <a:r>
              <a:rPr lang="ko-KR" altLang="en-US" sz="1600" dirty="0"/>
              <a:t>모든 전력장치 도어 </a:t>
            </a:r>
            <a:r>
              <a:rPr lang="ko-KR" altLang="en-US" sz="1600" dirty="0" err="1"/>
              <a:t>클로징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열려있는</a:t>
            </a:r>
            <a:r>
              <a:rPr lang="ko-KR" altLang="en-US" sz="1100" dirty="0"/>
              <a:t> 전력장치는 생명칩이 없는 플레이어도 수리 가능하므로 이를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2. </a:t>
            </a:r>
            <a:r>
              <a:rPr lang="ko-KR" altLang="en-US" sz="1600" dirty="0"/>
              <a:t>미니게임 일정시간동안 활성화 불가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일정시간동안 수리도구 획득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3. </a:t>
            </a:r>
            <a:r>
              <a:rPr lang="ko-KR" altLang="en-US" sz="1600" dirty="0"/>
              <a:t>방 이동 제한 </a:t>
            </a:r>
            <a:endParaRPr lang="en-US" altLang="ko-KR" sz="1600" dirty="0"/>
          </a:p>
          <a:p>
            <a:r>
              <a:rPr lang="en-US" altLang="ko-KR" sz="1100" dirty="0"/>
              <a:t>		(</a:t>
            </a:r>
            <a:r>
              <a:rPr lang="ko-KR" altLang="en-US" sz="1100" dirty="0"/>
              <a:t>방문이 일시적으로 잠겨 술래를 제외한 플레이어가 </a:t>
            </a:r>
            <a:r>
              <a:rPr lang="ko-KR" altLang="en-US" sz="1100" dirty="0" err="1"/>
              <a:t>다른방으로</a:t>
            </a:r>
            <a:r>
              <a:rPr lang="ko-KR" altLang="en-US" sz="1100" dirty="0"/>
              <a:t> 도망이 제한됨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4. </a:t>
            </a:r>
            <a:r>
              <a:rPr lang="ko-KR" altLang="en-US" sz="1600" dirty="0"/>
              <a:t>비밀통로 이동 제한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비밀통로가 차단됨으로 인해 제한적 이동만 가능해짐</a:t>
            </a:r>
            <a:r>
              <a:rPr lang="en-US" altLang="ko-KR" sz="1100" dirty="0"/>
              <a:t>)</a:t>
            </a:r>
          </a:p>
          <a:p>
            <a:endParaRPr lang="en-US" altLang="ko-KR" sz="1200" dirty="0"/>
          </a:p>
        </p:txBody>
      </p:sp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AF6414DE-18EB-6813-1C8D-C15B553983FE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5326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문체부 바탕체" panose="02030609000101010101" pitchFamily="17" charset="-127"/>
              </a:rPr>
              <a:t>2.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965688"/>
            <a:ext cx="108308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● </a:t>
            </a:r>
            <a:r>
              <a:rPr lang="en-US" altLang="ko-KR" sz="3200" dirty="0"/>
              <a:t>DirectX 12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Visual Studio 2022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GitHub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Windows10, Windows11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50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3543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5"/>
            <a:ext cx="3390701" cy="1056751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3. 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기술적 요소</a:t>
            </a:r>
            <a:endParaRPr lang="en-US" altLang="ko-KR" sz="3200" dirty="0">
              <a:latin typeface="+mj-lt"/>
              <a:ea typeface="문체부 바탕체" panose="02030609000101010101" pitchFamily="17" charset="-127"/>
            </a:endParaRPr>
          </a:p>
          <a:p>
            <a:pPr algn="ctr"/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859A7-8EF5-75E4-543E-0F04469D519C}"/>
              </a:ext>
            </a:extLst>
          </p:cNvPr>
          <p:cNvSpPr txBox="1"/>
          <p:nvPr/>
        </p:nvSpPr>
        <p:spPr>
          <a:xfrm>
            <a:off x="1562025" y="1912525"/>
            <a:ext cx="90679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박동규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SSAO(Screen Space Ambient Occlusion)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>
                <a:effectLst/>
                <a:latin typeface="Whitney"/>
              </a:rPr>
              <a:t>사물에 의해 생기는 빛의 감쇠를 리얼타임으로 나타내는 </a:t>
            </a:r>
            <a:r>
              <a:rPr lang="en-US" altLang="ko-KR" sz="1600" b="0" i="0" dirty="0">
                <a:effectLst/>
                <a:latin typeface="Whitney"/>
              </a:rPr>
              <a:t>3D </a:t>
            </a:r>
            <a:r>
              <a:rPr lang="ko-KR" altLang="en-US" sz="1600" b="0" i="0" dirty="0" err="1">
                <a:effectLst/>
                <a:latin typeface="Whitney"/>
              </a:rPr>
              <a:t>셰이딩기법이다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 err="1">
                <a:effectLst/>
                <a:latin typeface="Whitney"/>
              </a:rPr>
              <a:t>노멀매핑</a:t>
            </a:r>
            <a:r>
              <a:rPr lang="ko-KR" altLang="en-US" sz="1600" b="0" i="0" dirty="0">
                <a:effectLst/>
                <a:latin typeface="Whitney"/>
              </a:rPr>
              <a:t>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법선 벡터</a:t>
            </a:r>
            <a:r>
              <a:rPr lang="en-US" altLang="ko-KR" sz="1600" b="0" i="0" dirty="0">
                <a:effectLst/>
                <a:latin typeface="Whitney"/>
              </a:rPr>
              <a:t>(Normal Vector)</a:t>
            </a:r>
            <a:r>
              <a:rPr lang="ko-KR" altLang="en-US" sz="1600" b="0" i="0" dirty="0">
                <a:effectLst/>
                <a:latin typeface="Whitney"/>
              </a:rPr>
              <a:t>의 값을 사용하여 로우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그래픽 환경에서 하이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입체감 및 질감을 구현하는 방법이다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 err="1">
                <a:effectLst/>
                <a:latin typeface="Whitney"/>
              </a:rPr>
              <a:t>패럴렉스매핑</a:t>
            </a:r>
            <a:r>
              <a:rPr lang="ko-KR" altLang="en-US" sz="1600" b="0" i="0" dirty="0">
                <a:effectLst/>
                <a:latin typeface="Whitney"/>
              </a:rPr>
              <a:t> 높이 정보를 활용하여 텍스처 좌표를 보정</a:t>
            </a:r>
            <a:r>
              <a:rPr lang="en-US" altLang="ko-KR" sz="1600" b="0" i="0" dirty="0">
                <a:effectLst/>
                <a:latin typeface="Whitney"/>
              </a:rPr>
              <a:t>, </a:t>
            </a:r>
            <a:r>
              <a:rPr lang="ko-KR" altLang="en-US" sz="1600" b="0" i="0" dirty="0">
                <a:effectLst/>
                <a:latin typeface="Whitney"/>
              </a:rPr>
              <a:t>높낮이 있는 출력을 한다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>
                <a:effectLst/>
                <a:latin typeface="Whitney"/>
              </a:rPr>
              <a:t>위 두 가지 </a:t>
            </a:r>
            <a:r>
              <a:rPr lang="ko-KR" altLang="en-US" sz="1600" b="0" i="0" dirty="0" err="1">
                <a:effectLst/>
                <a:latin typeface="Whitney"/>
              </a:rPr>
              <a:t>매핑방법을</a:t>
            </a:r>
            <a:r>
              <a:rPr lang="ko-KR" altLang="en-US" sz="1600" b="0" i="0" dirty="0">
                <a:effectLst/>
                <a:latin typeface="Whitney"/>
              </a:rPr>
              <a:t> 적절히 섞어서 구현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 err="1">
                <a:latin typeface="Whitney"/>
              </a:rPr>
              <a:t>황석주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PVS(Potentially visible set), Occlusion Portal</a:t>
            </a:r>
            <a:r>
              <a:rPr lang="ko-KR" altLang="en-US" sz="1600" b="0" i="0" dirty="0">
                <a:effectLst/>
                <a:latin typeface="Whitney"/>
              </a:rPr>
              <a:t>등을 이용한 </a:t>
            </a:r>
            <a:r>
              <a:rPr lang="en-US" altLang="ko-KR" sz="1600" b="0" i="0" dirty="0">
                <a:effectLst/>
                <a:latin typeface="Whitney"/>
              </a:rPr>
              <a:t>Occlusion culling </a:t>
            </a:r>
            <a:r>
              <a:rPr lang="ko-KR" altLang="en-US" sz="1600" b="0" i="0" dirty="0">
                <a:effectLst/>
                <a:latin typeface="Whitney"/>
              </a:rPr>
              <a:t>알고리즘 이용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김우빈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dirty="0">
                <a:latin typeface="Whitney"/>
              </a:rPr>
              <a:t>IOCP</a:t>
            </a:r>
            <a:r>
              <a:rPr lang="ko-KR" altLang="en-US" sz="1600" dirty="0">
                <a:latin typeface="Whitney"/>
              </a:rPr>
              <a:t>서버</a:t>
            </a:r>
            <a:r>
              <a:rPr lang="en-US" altLang="ko-KR" sz="1600" dirty="0">
                <a:latin typeface="Whitney"/>
              </a:rPr>
              <a:t>, C++</a:t>
            </a:r>
            <a:r>
              <a:rPr lang="ko-KR" altLang="en-US" sz="1600" dirty="0">
                <a:latin typeface="Whitney"/>
              </a:rPr>
              <a:t>자체서버</a:t>
            </a:r>
            <a:r>
              <a:rPr lang="en-US" altLang="ko-KR" sz="1600" dirty="0">
                <a:latin typeface="Whitney"/>
              </a:rPr>
              <a:t>(</a:t>
            </a:r>
            <a:r>
              <a:rPr lang="ko-KR" altLang="en-US" sz="1600" dirty="0">
                <a:latin typeface="Whitney"/>
              </a:rPr>
              <a:t>섹터 구분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시야처리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충돌처리</a:t>
            </a:r>
            <a:r>
              <a:rPr lang="en-US" altLang="ko-KR" sz="1600" dirty="0">
                <a:latin typeface="Whitney"/>
              </a:rPr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240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문체부 바탕체" panose="02030609000101010101" pitchFamily="17" charset="-127"/>
              </a:rPr>
              <a:t>4.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차별성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C46836-04BC-870B-258E-9597C4952C83}"/>
              </a:ext>
            </a:extLst>
          </p:cNvPr>
          <p:cNvSpPr/>
          <p:nvPr/>
        </p:nvSpPr>
        <p:spPr>
          <a:xfrm>
            <a:off x="1552713" y="1804456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644A6-AD7E-A157-00EE-F0019476C4D4}"/>
              </a:ext>
            </a:extLst>
          </p:cNvPr>
          <p:cNvSpPr/>
          <p:nvPr/>
        </p:nvSpPr>
        <p:spPr>
          <a:xfrm>
            <a:off x="7076103" y="1811437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0F477A-D4B6-562C-97C9-77569673EA59}"/>
              </a:ext>
            </a:extLst>
          </p:cNvPr>
          <p:cNvSpPr/>
          <p:nvPr/>
        </p:nvSpPr>
        <p:spPr>
          <a:xfrm>
            <a:off x="1552713" y="4060864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C25455-BA8C-8FB7-BDE0-A39B057EA5C5}"/>
              </a:ext>
            </a:extLst>
          </p:cNvPr>
          <p:cNvSpPr/>
          <p:nvPr/>
        </p:nvSpPr>
        <p:spPr>
          <a:xfrm>
            <a:off x="7076103" y="4060864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E33F1-D48A-0091-67E9-B902CBEC2C0A}"/>
              </a:ext>
            </a:extLst>
          </p:cNvPr>
          <p:cNvSpPr txBox="1"/>
          <p:nvPr/>
        </p:nvSpPr>
        <p:spPr>
          <a:xfrm>
            <a:off x="1552713" y="2230184"/>
            <a:ext cx="348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사망한 플레이어가</a:t>
            </a:r>
            <a:endParaRPr lang="en-US" altLang="ko-KR" dirty="0"/>
          </a:p>
          <a:p>
            <a:pPr algn="ctr"/>
            <a:r>
              <a:rPr lang="ko-KR" altLang="en-US" dirty="0"/>
              <a:t>인게임에 영향을 크게 미침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63620-DE01-39F7-37A2-72880E6D8ECA}"/>
              </a:ext>
            </a:extLst>
          </p:cNvPr>
          <p:cNvSpPr txBox="1"/>
          <p:nvPr/>
        </p:nvSpPr>
        <p:spPr>
          <a:xfrm>
            <a:off x="7076103" y="2230183"/>
            <a:ext cx="348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 때 술래가 누구인지</a:t>
            </a:r>
            <a:endParaRPr lang="en-US" altLang="ko-KR" dirty="0"/>
          </a:p>
          <a:p>
            <a:pPr algn="ctr"/>
            <a:r>
              <a:rPr lang="ko-KR" altLang="en-US" dirty="0"/>
              <a:t>본인도 모르기에 긴장감 </a:t>
            </a:r>
            <a:r>
              <a:rPr lang="en-US" altLang="ko-KR" dirty="0"/>
              <a:t>UP!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9C19A-4466-169A-B582-06892FF00766}"/>
              </a:ext>
            </a:extLst>
          </p:cNvPr>
          <p:cNvSpPr txBox="1"/>
          <p:nvPr/>
        </p:nvSpPr>
        <p:spPr>
          <a:xfrm>
            <a:off x="1552713" y="4502695"/>
            <a:ext cx="348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슬라임</a:t>
            </a:r>
            <a:r>
              <a:rPr lang="ko-KR" altLang="en-US" dirty="0"/>
              <a:t> 같은 귀여운 캐릭터가</a:t>
            </a:r>
            <a:endParaRPr lang="en-US" altLang="ko-KR" dirty="0"/>
          </a:p>
          <a:p>
            <a:pPr algn="ctr"/>
            <a:r>
              <a:rPr lang="ko-KR" altLang="en-US" dirty="0"/>
              <a:t>주인공이다</a:t>
            </a:r>
            <a:r>
              <a:rPr lang="en-US" altLang="ko-KR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712A6-9EA8-19FC-D7DA-EDC4DD4D5755}"/>
              </a:ext>
            </a:extLst>
          </p:cNvPr>
          <p:cNvSpPr txBox="1"/>
          <p:nvPr/>
        </p:nvSpPr>
        <p:spPr>
          <a:xfrm>
            <a:off x="7076103" y="4641194"/>
            <a:ext cx="348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멀티플레이 숨바꼭질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2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게임소개 및 방법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개발환경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기술적 요소 및 중점 연구 분야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차별성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개인별 준비 현황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역할분담 및 일정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endPara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0495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3495036" cy="692386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+mj-lt"/>
                <a:ea typeface="문체부 바탕체" panose="02030609000101010101" pitchFamily="17" charset="-127"/>
              </a:rPr>
              <a:t>5.</a:t>
            </a:r>
            <a:r>
              <a:rPr lang="ko-KR" altLang="en-US" sz="2800" dirty="0">
                <a:latin typeface="+mj-lt"/>
                <a:ea typeface="문체부 바탕체" panose="02030609000101010101" pitchFamily="17" charset="-127"/>
              </a:rPr>
              <a:t>개인별 준비 현황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31222CD-0273-E188-60D5-FA6E1852D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287352"/>
              </p:ext>
            </p:extLst>
          </p:nvPr>
        </p:nvGraphicFramePr>
        <p:xfrm>
          <a:off x="473165" y="1515360"/>
          <a:ext cx="11117943" cy="433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81">
                  <a:extLst>
                    <a:ext uri="{9D8B030D-6E8A-4147-A177-3AD203B41FA5}">
                      <a16:colId xmlns:a16="http://schemas.microsoft.com/office/drawing/2014/main" val="2959712932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1729422696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220495679"/>
                    </a:ext>
                  </a:extLst>
                </a:gridCol>
              </a:tblGrid>
              <a:tr h="722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박동규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황석주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김우빈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940250"/>
                  </a:ext>
                </a:extLst>
              </a:tr>
              <a:tr h="3612439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게임 서버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2018 </a:t>
                      </a:r>
                      <a:r>
                        <a:rPr lang="ko-KR" altLang="en-US" dirty="0" err="1"/>
                        <a:t>과제전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윈플부문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등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2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84484" y="213306"/>
            <a:ext cx="3495036" cy="692386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+mj-lt"/>
                <a:ea typeface="문체부 바탕체" panose="02030609000101010101" pitchFamily="17" charset="-127"/>
              </a:rPr>
              <a:t>6.</a:t>
            </a:r>
            <a:r>
              <a:rPr lang="ko-KR" altLang="en-US" sz="2800" dirty="0">
                <a:latin typeface="+mj-lt"/>
                <a:ea typeface="문체부 바탕체" panose="02030609000101010101" pitchFamily="17" charset="-127"/>
              </a:rPr>
              <a:t>역할분담 및 일정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A1163-D81B-1C92-2BA8-FBDC594F6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31380"/>
              </p:ext>
            </p:extLst>
          </p:nvPr>
        </p:nvGraphicFramePr>
        <p:xfrm>
          <a:off x="284484" y="1667617"/>
          <a:ext cx="11623035" cy="5046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169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8744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5811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83081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5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6384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 BGM, </a:t>
                      </a:r>
                      <a:r>
                        <a:rPr lang="ko-KR" altLang="en-US" dirty="0"/>
                        <a:t>맵 구하기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SSAO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</a:tbl>
          </a:graphicData>
        </a:graphic>
      </p:graphicFrame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6E3042F1-F5F8-9DA2-6226-6E0495B87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0070"/>
              </p:ext>
            </p:extLst>
          </p:nvPr>
        </p:nvGraphicFramePr>
        <p:xfrm>
          <a:off x="10330651" y="143767"/>
          <a:ext cx="1354050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7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"/>
    </mc:Choice>
    <mc:Fallback xmlns="">
      <p:transition spd="slow" advTm="18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6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개의 방으로 구성된 </a:t>
              </a:r>
              <a:r>
                <a:rPr lang="ko-KR" altLang="en-US"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맵에서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술래를 피해 탈출하는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협동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 서바이벌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FF4E7B8A-4CA8-24F7-3967-B74970987F54}"/>
              </a:ext>
            </a:extLst>
          </p:cNvPr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6822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술래를 피해 전력장치를 수리 후</a:t>
              </a:r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탈출장치를 사용하여 방에서 탈출한다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!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367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장르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비대칭형 서바이벌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- 1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인칭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개발 플랫폼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다이렉트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 12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6ED27596-0D7B-C116-8BD6-CC4E5A8C766C}"/>
              </a:ext>
            </a:extLst>
          </p:cNvPr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14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이등변 삼각형 39"/>
          <p:cNvSpPr/>
          <p:nvPr/>
        </p:nvSpPr>
        <p:spPr>
          <a:xfrm>
            <a:off x="1009837" y="1228891"/>
            <a:ext cx="219753" cy="218944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4483" y="213306"/>
            <a:ext cx="3461039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1-(1)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9363EE-2FDF-6CD5-90AF-91072C404F6C}"/>
              </a:ext>
            </a:extLst>
          </p:cNvPr>
          <p:cNvSpPr/>
          <p:nvPr/>
        </p:nvSpPr>
        <p:spPr>
          <a:xfrm>
            <a:off x="919641" y="1228892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35A905A-F58D-E11A-BD46-52A9D3AEAEB0}"/>
              </a:ext>
            </a:extLst>
          </p:cNvPr>
          <p:cNvSpPr/>
          <p:nvPr/>
        </p:nvSpPr>
        <p:spPr>
          <a:xfrm>
            <a:off x="3115520" y="1228891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결정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F97B8A-A924-1063-AD2A-BBBC3EB4B977}"/>
              </a:ext>
            </a:extLst>
          </p:cNvPr>
          <p:cNvSpPr/>
          <p:nvPr/>
        </p:nvSpPr>
        <p:spPr>
          <a:xfrm>
            <a:off x="4062247" y="261817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A4D19D7-A5A8-33FC-3990-3AEE248EFE81}"/>
              </a:ext>
            </a:extLst>
          </p:cNvPr>
          <p:cNvSpPr/>
          <p:nvPr/>
        </p:nvSpPr>
        <p:spPr>
          <a:xfrm>
            <a:off x="1607618" y="385644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 승리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F4F7EF-A643-16BD-3E45-ECF1D0815E8B}"/>
              </a:ext>
            </a:extLst>
          </p:cNvPr>
          <p:cNvSpPr/>
          <p:nvPr/>
        </p:nvSpPr>
        <p:spPr>
          <a:xfrm>
            <a:off x="6834080" y="261817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</a:t>
            </a:r>
            <a:endParaRPr lang="en-US" altLang="ko-KR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34D2D8-0FA5-6A07-D849-DD4D042B93E7}"/>
              </a:ext>
            </a:extLst>
          </p:cNvPr>
          <p:cNvSpPr/>
          <p:nvPr/>
        </p:nvSpPr>
        <p:spPr>
          <a:xfrm>
            <a:off x="4062247" y="506641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승리</a:t>
            </a:r>
          </a:p>
        </p:txBody>
      </p: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7DF3B38D-5171-E6F4-9329-C704F51F1ABD}"/>
              </a:ext>
            </a:extLst>
          </p:cNvPr>
          <p:cNvSpPr/>
          <p:nvPr/>
        </p:nvSpPr>
        <p:spPr>
          <a:xfrm>
            <a:off x="4062247" y="3856448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 조건</a:t>
            </a:r>
          </a:p>
        </p:txBody>
      </p: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9F0780F6-7B6B-C7F9-6670-B0F8D4F4E6E9}"/>
              </a:ext>
            </a:extLst>
          </p:cNvPr>
          <p:cNvSpPr/>
          <p:nvPr/>
        </p:nvSpPr>
        <p:spPr>
          <a:xfrm>
            <a:off x="5511696" y="1228891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BE7CA5F-5DA9-00E0-E78A-D7967FF74E41}"/>
              </a:ext>
            </a:extLst>
          </p:cNvPr>
          <p:cNvSpPr/>
          <p:nvPr/>
        </p:nvSpPr>
        <p:spPr>
          <a:xfrm>
            <a:off x="9288709" y="385644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 승리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3E1E3C4-9AA8-6077-6188-97A79A0A4834}"/>
              </a:ext>
            </a:extLst>
          </p:cNvPr>
          <p:cNvSpPr/>
          <p:nvPr/>
        </p:nvSpPr>
        <p:spPr>
          <a:xfrm>
            <a:off x="6834080" y="5066415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승리</a:t>
            </a: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D655E7C9-A446-4E14-A3CE-2384F05E8618}"/>
              </a:ext>
            </a:extLst>
          </p:cNvPr>
          <p:cNvSpPr/>
          <p:nvPr/>
        </p:nvSpPr>
        <p:spPr>
          <a:xfrm>
            <a:off x="6834081" y="3856447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 조건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B4F5007-4181-6E61-B71D-6D1DDA0E1AA4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 flipV="1">
            <a:off x="2813095" y="1612201"/>
            <a:ext cx="3024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3389C9F-36B6-9019-1510-76B6954EDF99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5008974" y="1612201"/>
            <a:ext cx="502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6D6DF21-E57E-EC1C-8AEA-842530FFED81}"/>
              </a:ext>
            </a:extLst>
          </p:cNvPr>
          <p:cNvCxnSpPr>
            <a:stCxn id="69" idx="2"/>
            <a:endCxn id="64" idx="0"/>
          </p:cNvCxnSpPr>
          <p:nvPr/>
        </p:nvCxnSpPr>
        <p:spPr>
          <a:xfrm flipH="1">
            <a:off x="5008974" y="1995510"/>
            <a:ext cx="1449449" cy="622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2657957-C81B-1E19-A901-1931F27FCD74}"/>
              </a:ext>
            </a:extLst>
          </p:cNvPr>
          <p:cNvCxnSpPr>
            <a:stCxn id="69" idx="2"/>
            <a:endCxn id="66" idx="0"/>
          </p:cNvCxnSpPr>
          <p:nvPr/>
        </p:nvCxnSpPr>
        <p:spPr>
          <a:xfrm>
            <a:off x="6458423" y="1995510"/>
            <a:ext cx="1322384" cy="622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9B38398-A99A-F21D-366B-FAA0A0BD8E92}"/>
              </a:ext>
            </a:extLst>
          </p:cNvPr>
          <p:cNvCxnSpPr>
            <a:stCxn id="64" idx="2"/>
            <a:endCxn id="68" idx="0"/>
          </p:cNvCxnSpPr>
          <p:nvPr/>
        </p:nvCxnSpPr>
        <p:spPr>
          <a:xfrm>
            <a:off x="5008974" y="3384796"/>
            <a:ext cx="0" cy="471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E16F8F-8AA1-5193-D934-B57B34765A4D}"/>
              </a:ext>
            </a:extLst>
          </p:cNvPr>
          <p:cNvCxnSpPr>
            <a:stCxn id="66" idx="2"/>
            <a:endCxn id="72" idx="0"/>
          </p:cNvCxnSpPr>
          <p:nvPr/>
        </p:nvCxnSpPr>
        <p:spPr>
          <a:xfrm>
            <a:off x="7780807" y="3384795"/>
            <a:ext cx="0" cy="471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971C62F-21F7-AC0E-3138-A8B5541DC9A1}"/>
              </a:ext>
            </a:extLst>
          </p:cNvPr>
          <p:cNvCxnSpPr>
            <a:stCxn id="68" idx="1"/>
            <a:endCxn id="65" idx="3"/>
          </p:cNvCxnSpPr>
          <p:nvPr/>
        </p:nvCxnSpPr>
        <p:spPr>
          <a:xfrm flipH="1" flipV="1">
            <a:off x="3501072" y="4239757"/>
            <a:ext cx="5611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809D65-7CCF-5DF1-7957-45F1F231203E}"/>
              </a:ext>
            </a:extLst>
          </p:cNvPr>
          <p:cNvCxnSpPr>
            <a:stCxn id="68" idx="2"/>
            <a:endCxn id="67" idx="0"/>
          </p:cNvCxnSpPr>
          <p:nvPr/>
        </p:nvCxnSpPr>
        <p:spPr>
          <a:xfrm>
            <a:off x="5008974" y="4623067"/>
            <a:ext cx="0" cy="443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1B6F9DD-C064-DFD3-F5A0-739654E48AE6}"/>
              </a:ext>
            </a:extLst>
          </p:cNvPr>
          <p:cNvCxnSpPr>
            <a:stCxn id="72" idx="2"/>
            <a:endCxn id="71" idx="0"/>
          </p:cNvCxnSpPr>
          <p:nvPr/>
        </p:nvCxnSpPr>
        <p:spPr>
          <a:xfrm flipH="1">
            <a:off x="7780807" y="4623066"/>
            <a:ext cx="1" cy="443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C682FAD-A585-9AF2-09C1-D39DFC2A108C}"/>
              </a:ext>
            </a:extLst>
          </p:cNvPr>
          <p:cNvCxnSpPr>
            <a:stCxn id="72" idx="3"/>
            <a:endCxn id="70" idx="1"/>
          </p:cNvCxnSpPr>
          <p:nvPr/>
        </p:nvCxnSpPr>
        <p:spPr>
          <a:xfrm flipV="1">
            <a:off x="8727534" y="4239756"/>
            <a:ext cx="5611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73631A9-7411-9674-8629-6C9C109E485B}"/>
              </a:ext>
            </a:extLst>
          </p:cNvPr>
          <p:cNvSpPr txBox="1"/>
          <p:nvPr/>
        </p:nvSpPr>
        <p:spPr>
          <a:xfrm>
            <a:off x="867671" y="6110434"/>
            <a:ext cx="3373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술래 승리 조건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재단에 생명칩을 일정 개수 이상 수집한다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50" dirty="0"/>
              <a:t>도망자들이 제한 시간 내 탈출하지 못하게 막는다</a:t>
            </a:r>
            <a:r>
              <a:rPr lang="en-US" altLang="ko-KR" sz="1050" dirty="0"/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F946DD-D7A6-F501-585E-DC5E72629959}"/>
              </a:ext>
            </a:extLst>
          </p:cNvPr>
          <p:cNvSpPr txBox="1"/>
          <p:nvPr/>
        </p:nvSpPr>
        <p:spPr>
          <a:xfrm>
            <a:off x="8615975" y="6110434"/>
            <a:ext cx="32389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도망자 승리 조건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전력장치를 수리하여 방을 탈출한다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50" dirty="0"/>
              <a:t>제한시간동안 술래에게 생명칩을 정해진 개수 이하로 뺏기면 승리</a:t>
            </a: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13271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228891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577EC1-267D-5975-6D40-D077399BBA5A}"/>
              </a:ext>
            </a:extLst>
          </p:cNvPr>
          <p:cNvSpPr/>
          <p:nvPr/>
        </p:nvSpPr>
        <p:spPr>
          <a:xfrm>
            <a:off x="645131" y="1943025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4FED0C-B893-760A-ABB6-E207C49B0E39}"/>
              </a:ext>
            </a:extLst>
          </p:cNvPr>
          <p:cNvSpPr/>
          <p:nvPr/>
        </p:nvSpPr>
        <p:spPr>
          <a:xfrm>
            <a:off x="635314" y="2999803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 실행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A6EEE1-CC04-13EC-6C19-D2376AAC33C8}"/>
              </a:ext>
            </a:extLst>
          </p:cNvPr>
          <p:cNvCxnSpPr>
            <a:cxnSpLocks/>
          </p:cNvCxnSpPr>
          <p:nvPr/>
        </p:nvCxnSpPr>
        <p:spPr>
          <a:xfrm flipV="1">
            <a:off x="1632460" y="2420820"/>
            <a:ext cx="1" cy="57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7B8909-F892-9EE9-9069-691E0BAB54C4}"/>
              </a:ext>
            </a:extLst>
          </p:cNvPr>
          <p:cNvSpPr/>
          <p:nvPr/>
        </p:nvSpPr>
        <p:spPr>
          <a:xfrm>
            <a:off x="635314" y="3996864"/>
            <a:ext cx="1062687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5438CB-389B-CCDD-020C-C9C8E1980244}"/>
              </a:ext>
            </a:extLst>
          </p:cNvPr>
          <p:cNvCxnSpPr>
            <a:cxnSpLocks/>
          </p:cNvCxnSpPr>
          <p:nvPr/>
        </p:nvCxnSpPr>
        <p:spPr>
          <a:xfrm flipV="1">
            <a:off x="1780511" y="3477598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4CD783-D4BB-C3A1-9899-A149077CFD29}"/>
              </a:ext>
            </a:extLst>
          </p:cNvPr>
          <p:cNvCxnSpPr>
            <a:cxnSpLocks/>
          </p:cNvCxnSpPr>
          <p:nvPr/>
        </p:nvCxnSpPr>
        <p:spPr>
          <a:xfrm>
            <a:off x="1488382" y="3477598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2D8973-8F11-BA2E-94D7-81550779F879}"/>
              </a:ext>
            </a:extLst>
          </p:cNvPr>
          <p:cNvSpPr/>
          <p:nvPr/>
        </p:nvSpPr>
        <p:spPr>
          <a:xfrm>
            <a:off x="645130" y="492522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B660EB-0A33-8F26-060F-43DC374CDE32}"/>
              </a:ext>
            </a:extLst>
          </p:cNvPr>
          <p:cNvCxnSpPr>
            <a:cxnSpLocks/>
          </p:cNvCxnSpPr>
          <p:nvPr/>
        </p:nvCxnSpPr>
        <p:spPr>
          <a:xfrm>
            <a:off x="149234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EC2FF3-60A6-BC04-49AA-4908C40F5418}"/>
              </a:ext>
            </a:extLst>
          </p:cNvPr>
          <p:cNvCxnSpPr>
            <a:cxnSpLocks/>
          </p:cNvCxnSpPr>
          <p:nvPr/>
        </p:nvCxnSpPr>
        <p:spPr>
          <a:xfrm flipV="1">
            <a:off x="179792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63B407-98B3-A988-8372-1BAAACA3E5C3}"/>
              </a:ext>
            </a:extLst>
          </p:cNvPr>
          <p:cNvSpPr txBox="1"/>
          <p:nvPr/>
        </p:nvSpPr>
        <p:spPr>
          <a:xfrm>
            <a:off x="645130" y="5375799"/>
            <a:ext cx="221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아이디 체크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 정보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9AD83-32A6-B72D-0949-DF3001520366}"/>
              </a:ext>
            </a:extLst>
          </p:cNvPr>
          <p:cNvSpPr txBox="1"/>
          <p:nvPr/>
        </p:nvSpPr>
        <p:spPr>
          <a:xfrm>
            <a:off x="1800573" y="3633476"/>
            <a:ext cx="493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TCP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FA535F-E57E-E117-6A94-E73833854328}"/>
              </a:ext>
            </a:extLst>
          </p:cNvPr>
          <p:cNvSpPr/>
          <p:nvPr/>
        </p:nvSpPr>
        <p:spPr>
          <a:xfrm>
            <a:off x="3591858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33541C-6173-B94B-B95C-19C13190E85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90942" y="2176208"/>
            <a:ext cx="900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A60F17-287F-13DE-BDBC-579AE5C05EE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42690" y="2175273"/>
            <a:ext cx="803697" cy="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216046-1DEA-AB66-F30F-74A2D79DD2BB}"/>
              </a:ext>
            </a:extLst>
          </p:cNvPr>
          <p:cNvSpPr/>
          <p:nvPr/>
        </p:nvSpPr>
        <p:spPr>
          <a:xfrm>
            <a:off x="6446387" y="1939684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게임룸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AD3DC33-400E-FDAB-86F1-1B639C5DE62C}"/>
              </a:ext>
            </a:extLst>
          </p:cNvPr>
          <p:cNvSpPr/>
          <p:nvPr/>
        </p:nvSpPr>
        <p:spPr>
          <a:xfrm>
            <a:off x="9216383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2DF9B7A-C0AC-9F3C-57CB-5F4678C3E71A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8492198" y="2176209"/>
            <a:ext cx="724185" cy="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77B2E8E-D1F3-4374-58A6-52D19A4115CB}"/>
              </a:ext>
            </a:extLst>
          </p:cNvPr>
          <p:cNvSpPr/>
          <p:nvPr/>
        </p:nvSpPr>
        <p:spPr>
          <a:xfrm>
            <a:off x="3591858" y="4925228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3331570-CE2A-C662-67C5-FACFDA99EA12}"/>
              </a:ext>
            </a:extLst>
          </p:cNvPr>
          <p:cNvSpPr/>
          <p:nvPr/>
        </p:nvSpPr>
        <p:spPr>
          <a:xfrm>
            <a:off x="6446387" y="4919190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5FB3E2C-61AC-D898-71BC-94CAB19AD30D}"/>
              </a:ext>
            </a:extLst>
          </p:cNvPr>
          <p:cNvSpPr/>
          <p:nvPr/>
        </p:nvSpPr>
        <p:spPr>
          <a:xfrm>
            <a:off x="9216383" y="491918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r>
              <a:rPr lang="ko-KR" altLang="en-US" b="1" dirty="0">
                <a:solidFill>
                  <a:schemeClr val="tx1"/>
                </a:solidFill>
              </a:rPr>
              <a:t> 컨텐츠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CFA44B-EDFB-6EC9-DA24-9F4079CA8467}"/>
              </a:ext>
            </a:extLst>
          </p:cNvPr>
          <p:cNvSpPr txBox="1"/>
          <p:nvPr/>
        </p:nvSpPr>
        <p:spPr>
          <a:xfrm>
            <a:off x="3591858" y="539698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정보 확인 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몆명</a:t>
            </a:r>
            <a:r>
              <a:rPr lang="ko-KR" altLang="en-US" sz="1050" dirty="0"/>
              <a:t> 있는가</a:t>
            </a:r>
            <a:r>
              <a:rPr lang="en-US" altLang="ko-KR" sz="1050" dirty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</a:t>
            </a:r>
            <a:r>
              <a:rPr lang="ko-KR" altLang="en-US" sz="1050" dirty="0" err="1"/>
              <a:t>선택시</a:t>
            </a:r>
            <a:r>
              <a:rPr lang="ko-KR" altLang="en-US" sz="1050" dirty="0"/>
              <a:t> 플레이어를 방으로 씬 이동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6C2BE2-9041-C2E9-BC1C-29488126E06A}"/>
              </a:ext>
            </a:extLst>
          </p:cNvPr>
          <p:cNvCxnSpPr>
            <a:cxnSpLocks/>
          </p:cNvCxnSpPr>
          <p:nvPr/>
        </p:nvCxnSpPr>
        <p:spPr>
          <a:xfrm>
            <a:off x="4540736" y="2415106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16F1CF1-B0AA-008E-75AA-C3BCE958C562}"/>
              </a:ext>
            </a:extLst>
          </p:cNvPr>
          <p:cNvCxnSpPr>
            <a:cxnSpLocks/>
          </p:cNvCxnSpPr>
          <p:nvPr/>
        </p:nvCxnSpPr>
        <p:spPr>
          <a:xfrm flipV="1">
            <a:off x="4806739" y="2415106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4CAFDFD-1193-F864-FA96-2E6CF43F987B}"/>
              </a:ext>
            </a:extLst>
          </p:cNvPr>
          <p:cNvCxnSpPr>
            <a:cxnSpLocks/>
          </p:cNvCxnSpPr>
          <p:nvPr/>
        </p:nvCxnSpPr>
        <p:spPr>
          <a:xfrm>
            <a:off x="452688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E089557-8504-C170-ED25-6B922DF0542A}"/>
              </a:ext>
            </a:extLst>
          </p:cNvPr>
          <p:cNvCxnSpPr>
            <a:cxnSpLocks/>
          </p:cNvCxnSpPr>
          <p:nvPr/>
        </p:nvCxnSpPr>
        <p:spPr>
          <a:xfrm flipV="1">
            <a:off x="483247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CA6DD4C-54ED-12FA-ED90-E84BE7FA4A86}"/>
              </a:ext>
            </a:extLst>
          </p:cNvPr>
          <p:cNvSpPr txBox="1"/>
          <p:nvPr/>
        </p:nvSpPr>
        <p:spPr>
          <a:xfrm>
            <a:off x="6441479" y="543004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맵 정보 확인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유저간의</a:t>
            </a:r>
            <a:r>
              <a:rPr lang="ko-KR" altLang="en-US" sz="1050" dirty="0"/>
              <a:t> 채팅기능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준비 </a:t>
            </a:r>
            <a:r>
              <a:rPr lang="en-US" altLang="ko-KR" sz="1050" dirty="0"/>
              <a:t>/ </a:t>
            </a:r>
            <a:r>
              <a:rPr lang="ko-KR" altLang="en-US" sz="1050" dirty="0"/>
              <a:t>설정 커스터마이징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AB0D0AB-BBD5-98C5-221A-994330086F51}"/>
              </a:ext>
            </a:extLst>
          </p:cNvPr>
          <p:cNvCxnSpPr>
            <a:cxnSpLocks/>
          </p:cNvCxnSpPr>
          <p:nvPr/>
        </p:nvCxnSpPr>
        <p:spPr>
          <a:xfrm>
            <a:off x="7378161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F632C48-184D-7907-1831-42F1C8EB4A28}"/>
              </a:ext>
            </a:extLst>
          </p:cNvPr>
          <p:cNvCxnSpPr>
            <a:cxnSpLocks/>
          </p:cNvCxnSpPr>
          <p:nvPr/>
        </p:nvCxnSpPr>
        <p:spPr>
          <a:xfrm flipV="1">
            <a:off x="7606544" y="2407589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2B29290-41A5-11DD-08C4-AE02E908AEF7}"/>
              </a:ext>
            </a:extLst>
          </p:cNvPr>
          <p:cNvCxnSpPr>
            <a:cxnSpLocks/>
          </p:cNvCxnSpPr>
          <p:nvPr/>
        </p:nvCxnSpPr>
        <p:spPr>
          <a:xfrm>
            <a:off x="7326694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DC2222B-0E42-CD47-722E-E897F34D1CAA}"/>
              </a:ext>
            </a:extLst>
          </p:cNvPr>
          <p:cNvCxnSpPr>
            <a:cxnSpLocks/>
          </p:cNvCxnSpPr>
          <p:nvPr/>
        </p:nvCxnSpPr>
        <p:spPr>
          <a:xfrm flipV="1">
            <a:off x="7632279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0899FC4-ACE9-3F39-745D-719EBF468F6C}"/>
              </a:ext>
            </a:extLst>
          </p:cNvPr>
          <p:cNvCxnSpPr>
            <a:cxnSpLocks/>
          </p:cNvCxnSpPr>
          <p:nvPr/>
        </p:nvCxnSpPr>
        <p:spPr>
          <a:xfrm>
            <a:off x="10214370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EF1A07-E66F-495F-E9F1-F04EFBE7B8C3}"/>
              </a:ext>
            </a:extLst>
          </p:cNvPr>
          <p:cNvCxnSpPr>
            <a:cxnSpLocks/>
          </p:cNvCxnSpPr>
          <p:nvPr/>
        </p:nvCxnSpPr>
        <p:spPr>
          <a:xfrm flipV="1">
            <a:off x="10480373" y="2422623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9B8037-4B66-A221-9EFC-A9EDF2506D5D}"/>
              </a:ext>
            </a:extLst>
          </p:cNvPr>
          <p:cNvCxnSpPr>
            <a:cxnSpLocks/>
          </p:cNvCxnSpPr>
          <p:nvPr/>
        </p:nvCxnSpPr>
        <p:spPr>
          <a:xfrm>
            <a:off x="10200523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2885ADD-505D-0509-0AA0-6C3D4F5A1C5E}"/>
              </a:ext>
            </a:extLst>
          </p:cNvPr>
          <p:cNvCxnSpPr>
            <a:cxnSpLocks/>
          </p:cNvCxnSpPr>
          <p:nvPr/>
        </p:nvCxnSpPr>
        <p:spPr>
          <a:xfrm flipV="1">
            <a:off x="10506108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736AE4-0424-C4D2-8E2F-412D2CEE9DEA}"/>
              </a:ext>
            </a:extLst>
          </p:cNvPr>
          <p:cNvSpPr txBox="1"/>
          <p:nvPr/>
        </p:nvSpPr>
        <p:spPr>
          <a:xfrm>
            <a:off x="9211475" y="5416572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플레이어간의</a:t>
            </a:r>
            <a:r>
              <a:rPr lang="ko-KR" altLang="en-US" sz="1050" dirty="0"/>
              <a:t> 상호작용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미니게임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탈출장치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술래의 </a:t>
            </a:r>
            <a:r>
              <a:rPr lang="ko-KR" altLang="en-US" sz="1050" dirty="0" err="1"/>
              <a:t>피킹</a:t>
            </a:r>
            <a:endParaRPr lang="ko-KR" altLang="en-US" sz="1050" dirty="0"/>
          </a:p>
        </p:txBody>
      </p:sp>
      <p:sp>
        <p:nvSpPr>
          <p:cNvPr id="8" name="모서리가 둥근 직사각형 42">
            <a:extLst>
              <a:ext uri="{FF2B5EF4-FFF2-40B4-BE49-F238E27FC236}">
                <a16:creationId xmlns:a16="http://schemas.microsoft.com/office/drawing/2014/main" id="{43548E9C-A28C-CDC2-80DC-7E697ED975E4}"/>
              </a:ext>
            </a:extLst>
          </p:cNvPr>
          <p:cNvSpPr/>
          <p:nvPr/>
        </p:nvSpPr>
        <p:spPr>
          <a:xfrm>
            <a:off x="284483" y="213306"/>
            <a:ext cx="3461039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1-(1)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</p:spTree>
    <p:extLst>
      <p:ext uri="{BB962C8B-B14F-4D97-AF65-F5344CB8AC3E}">
        <p14:creationId xmlns:p14="http://schemas.microsoft.com/office/powerpoint/2010/main" val="22385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DE3CBB-B220-5B13-5808-6020D806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8" y="2040837"/>
            <a:ext cx="6192441" cy="34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57BF4F-3FF1-4370-387E-C7042580037B}"/>
              </a:ext>
            </a:extLst>
          </p:cNvPr>
          <p:cNvSpPr txBox="1"/>
          <p:nvPr/>
        </p:nvSpPr>
        <p:spPr>
          <a:xfrm>
            <a:off x="6895609" y="2591385"/>
            <a:ext cx="49942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커스터마이징 모드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미니맵</a:t>
            </a:r>
            <a:r>
              <a:rPr lang="ko-KR" altLang="en-US" sz="2000" dirty="0"/>
              <a:t> 미리보기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간단 튜토리얼 영상 </a:t>
            </a:r>
            <a:r>
              <a:rPr lang="en-US" altLang="ko-KR" sz="2000" dirty="0"/>
              <a:t>or </a:t>
            </a:r>
            <a:r>
              <a:rPr lang="ko-KR" altLang="en-US" sz="2000" dirty="0"/>
              <a:t>설명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유저간의</a:t>
            </a:r>
            <a:r>
              <a:rPr lang="ko-KR" altLang="en-US" sz="2000" dirty="0"/>
              <a:t> 채팅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38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3391546" y="1535471"/>
            <a:ext cx="540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사용할 </a:t>
            </a:r>
            <a:r>
              <a:rPr lang="ko-KR" altLang="en-US" sz="2000" dirty="0" err="1"/>
              <a:t>에셋</a:t>
            </a:r>
            <a:r>
              <a:rPr lang="en-US" altLang="ko-KR" sz="2000" dirty="0"/>
              <a:t>(</a:t>
            </a:r>
            <a:r>
              <a:rPr lang="ko-KR" altLang="en-US" sz="2000" dirty="0"/>
              <a:t>캐릭터</a:t>
            </a:r>
            <a:r>
              <a:rPr lang="en-US" altLang="ko-KR" sz="20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2DACAA-A821-B18C-3F1E-44584582B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17" y="1935581"/>
            <a:ext cx="6187882" cy="41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9A78EEB4-7A98-0211-6F95-E246F17E6C79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471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1009</Words>
  <Application>Microsoft Office PowerPoint</Application>
  <PresentationFormat>와이드스크린</PresentationFormat>
  <Paragraphs>253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Whitney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156</cp:revision>
  <dcterms:created xsi:type="dcterms:W3CDTF">2018-03-06T08:13:05Z</dcterms:created>
  <dcterms:modified xsi:type="dcterms:W3CDTF">2022-11-18T16:25:34Z</dcterms:modified>
</cp:coreProperties>
</file>